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715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97">
          <p15:clr>
            <a:srgbClr val="A4A3A4"/>
          </p15:clr>
        </p15:guide>
        <p15:guide id="2" pos="2993">
          <p15:clr>
            <a:srgbClr val="A4A3A4"/>
          </p15:clr>
        </p15:guide>
        <p15:guide id="3" orient="horz" pos="303">
          <p15:clr>
            <a:srgbClr val="A4A3A4"/>
          </p15:clr>
        </p15:guide>
        <p15:guide id="4" pos="5465">
          <p15:clr>
            <a:srgbClr val="A4A3A4"/>
          </p15:clr>
        </p15:guide>
        <p15:guide id="5" pos="340">
          <p15:clr>
            <a:srgbClr val="A4A3A4"/>
          </p15:clr>
        </p15:guide>
        <p15:guide id="6" pos="2767">
          <p15:clr>
            <a:srgbClr val="A4A3A4"/>
          </p15:clr>
        </p15:guide>
        <p15:guide id="7" pos="2880">
          <p15:clr>
            <a:srgbClr val="A4A3A4"/>
          </p15:clr>
        </p15:guide>
        <p15:guide id="8" orient="horz" pos="1097">
          <p15:clr>
            <a:srgbClr val="A4A3A4"/>
          </p15:clr>
        </p15:guide>
        <p15:guide id="9" orient="horz" pos="984">
          <p15:clr>
            <a:srgbClr val="A4A3A4"/>
          </p15:clr>
        </p15:guide>
        <p15:guide id="10" pos="431">
          <p15:clr>
            <a:srgbClr val="A4A3A4"/>
          </p15:clr>
        </p15:guide>
        <p15:guide id="11" pos="4241">
          <p15:clr>
            <a:srgbClr val="A4A3A4"/>
          </p15:clr>
        </p15:guide>
        <p15:guide id="12" orient="horz" pos="575">
          <p15:clr>
            <a:srgbClr val="A4A3A4"/>
          </p15:clr>
        </p15:guide>
        <p15:guide id="13" orient="horz" pos="1210">
          <p15:clr>
            <a:srgbClr val="A4A3A4"/>
          </p15:clr>
        </p15:guide>
        <p15:guide id="14" orient="horz" pos="1845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38" roundtripDataSignature="AMtx7mi2HjHaMYZDkVZYdvVjvtf1gGgD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97" orient="horz"/>
        <p:guide pos="2993"/>
        <p:guide pos="303" orient="horz"/>
        <p:guide pos="5465"/>
        <p:guide pos="340"/>
        <p:guide pos="2767"/>
        <p:guide pos="2880"/>
        <p:guide pos="1097" orient="horz"/>
        <p:guide pos="984" orient="horz"/>
        <p:guide pos="431"/>
        <p:guide pos="4241"/>
        <p:guide pos="575" orient="horz"/>
        <p:guide pos="1210" orient="horz"/>
        <p:guide pos="1845" orient="horz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jpg>
</file>

<file path=ppt/media/image38.png>
</file>

<file path=ppt/media/image39.jpg>
</file>

<file path=ppt/media/image4.png>
</file>

<file path=ppt/media/image40.png>
</file>

<file path=ppt/media/image41.jpg>
</file>

<file path=ppt/media/image42.jpg>
</file>

<file path=ppt/media/image43.jpg>
</file>

<file path=ppt/media/image44.gif>
</file>

<file path=ppt/media/image45.jpg>
</file>

<file path=ppt/media/image46.jpg>
</file>

<file path=ppt/media/image47.jpg>
</file>

<file path=ppt/media/image48.jp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P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" name="Google Shape;2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Ese día cerraron sus puertas los 7.100 Starbucks de Estados Unidos. Una medida drástica y muy arriesgada que supuso el comienzo de la reinvención de Starbucks.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Comentar con los alumnos: ¿Cómo superó Starbucks la crisis? “Innovación”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Starbucks salió fortalecida de la crisis. No sólo en el ámbito económico, sino en cuanto al reencuentro que tuvieron con sus principios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0" i="0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Decidieron que la innovación no tenía que estar sólo acotada a las características del producto, sino a cómo eres capaz de innovar en el servicio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conectándote con la naturaleza de las emociones de los clientes.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Podemos revisar nuestro modelo de negocio o crear uno nuevo.</a:t>
            </a:r>
            <a:endParaRPr/>
          </a:p>
        </p:txBody>
      </p:sp>
      <p:sp>
        <p:nvSpPr>
          <p:cNvPr id="172" name="Google Shape;172;p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3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Para esto tenemos una herramienta que se ha hecho muy conocida. El modelo Canvas.</a:t>
            </a:r>
            <a:endParaRPr/>
          </a:p>
        </p:txBody>
      </p:sp>
      <p:sp>
        <p:nvSpPr>
          <p:cNvPr id="181" name="Google Shape;181;p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5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/>
              <a:t>Visionar el video y luego comentarlo con los alumnos.</a:t>
            </a:r>
            <a:endParaRPr sz="1600"/>
          </a:p>
        </p:txBody>
      </p:sp>
      <p:sp>
        <p:nvSpPr>
          <p:cNvPr id="197" name="Google Shape;197;p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/>
              <a:t>Reforzar lo que se ha visto en el video. Canvas (Inglés) es Lienzo.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Osterwalder planteó el Modelo Canvas sobre la base de su trabajo anterior sobre la ontología de los modelos de negocio.</a:t>
            </a:r>
            <a:endParaRPr/>
          </a:p>
        </p:txBody>
      </p:sp>
      <p:sp>
        <p:nvSpPr>
          <p:cNvPr id="210" name="Google Shape;210;p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7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8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Puede haber una oferta única o varias ofertas y éstas pueden dirigirse a un segmento en particular o a varios de ellos.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¿Qué se ofrece a los clientes en términos de productos y servicios? ¿Cuáles son aquellas cosas por las que pagan los clientes?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¿Por qué los clientes vienen a la compañía? ¿En qué se diferencia la oferta de la de otros proveedores?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9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Después se procede a describir en mayor detalle cada uno de ellos, con base en variables demográficas y geográficas, entre otras.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¿Quiénes son los clientes? ¿Puede describir los diferentes tipos de clientes en los que se está enfocando? ¿En qué difieren los segmentos de los clientes?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¿Cómo llega a los clientes y cómo los conquista? ¿A través de cuáles canales interactúa con los clientes?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1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PE"/>
              <a:t> </a:t>
            </a:r>
            <a:r>
              <a:rPr lang="es-PE" sz="1600"/>
              <a:t>Se deben tener en cuenta las distintas etapas del ciclo de la relación como preventa, venta, postventa y migración a nuevas ofertas.</a:t>
            </a:r>
            <a:endParaRPr b="0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tipo de relaciones construye con los clientes? ¿Tiene una estrategia de gestión de relaciones?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2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¿Cuál es la estructura de sus ingresos? ¿Cómo gana dinero en el negocio? ¿Qué tipo de ingresos recibe? (pagos por transacciones, suscripciones y servicios, entre otros)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3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¿Cuáles son los recursos más importantes y costosos en su modelo de negocio? (Personas, redes, instalaciones, competencias, …)</a:t>
            </a:r>
            <a:endParaRPr b="0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s-PE"/>
            </a:br>
            <a:endParaRPr/>
          </a:p>
        </p:txBody>
      </p:sp>
      <p:sp>
        <p:nvSpPr>
          <p:cNvPr id="287" name="Google Shape;287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4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Es imprescindible concentrarse en las competencias esenciales y buscar aliados para las demás.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latin typeface="Calibri"/>
                <a:ea typeface="Calibri"/>
                <a:cs typeface="Calibri"/>
                <a:sym typeface="Calibri"/>
              </a:rPr>
              <a:t>¿Cuáles son las actividades y procesos clave en el modelo de negocio?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5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¿Quiénes son los aliados estratégicos más importantes? ¿Quiénes apoyan con recursos estratégicos y actividades?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¿Cuáles actividades internas se podrían externalizar con mayor calidad y menor costo?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6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16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¿Cómo es la estructura de costos? ¿Cuáles son los costos más importantes en la ejecución del modelo de negocio?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7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Los alumnos tienen que escoger una pyme. Quizá alguno de ellos tiene un negocio propio y podría usarlo para esta actividad.</a:t>
            </a:r>
            <a:endParaRPr sz="1600"/>
          </a:p>
        </p:txBody>
      </p:sp>
      <p:sp>
        <p:nvSpPr>
          <p:cNvPr id="319" name="Google Shape;319;p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8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9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0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1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2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/>
          <p:nvPr>
            <p:ph idx="2" type="sldImg"/>
          </p:nvPr>
        </p:nvSpPr>
        <p:spPr>
          <a:xfrm>
            <a:off x="420688" y="744538"/>
            <a:ext cx="5956300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Preguntar a los alumnos si tienen algún conocimiento de este concepto. Motivar la participación.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5" name="Google Shape;85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Cabe mencionar que existen varias definiciones de modelo de negocio. Una no invalida las demás, se complementan.</a:t>
            </a:r>
            <a:endParaRPr sz="1600"/>
          </a:p>
        </p:txBody>
      </p:sp>
      <p:sp>
        <p:nvSpPr>
          <p:cNvPr id="92" name="Google Shape;92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Preguntar a los alumnos que saben de Starbucks. ¿Van con frecuencia? ¿Les gusta estar ahí? ¿Qué es lo que más les gusta de Starbucks?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/>
              <a:t>Quizá en el salón hay algún alumno que trabaje en Starbucks, aprovechar su participación. Luego de esto, visionar el vídeo.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9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showMasterSp="0">
  <p:cSld name="Título y objeto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5"/>
          <p:cNvSpPr/>
          <p:nvPr/>
        </p:nvSpPr>
        <p:spPr>
          <a:xfrm>
            <a:off x="7204422" y="5371562"/>
            <a:ext cx="154401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ISIL. Todos los derechos reservados</a:t>
            </a:r>
            <a:endParaRPr/>
          </a:p>
        </p:txBody>
      </p:sp>
      <p:pic>
        <p:nvPicPr>
          <p:cNvPr id="16" name="Google Shape;16;p35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506316" y="5349405"/>
            <a:ext cx="369984" cy="20682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5"/>
          <p:cNvSpPr txBox="1"/>
          <p:nvPr/>
        </p:nvSpPr>
        <p:spPr>
          <a:xfrm>
            <a:off x="876300" y="5343295"/>
            <a:ext cx="261001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GESTIÓN DE LA</a:t>
            </a: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CREATIVIDAD E INNOVACIÓN  </a:t>
            </a:r>
            <a:r>
              <a:rPr lang="es-PE" sz="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•  SESIÓN 09</a:t>
            </a:r>
            <a:endParaRPr sz="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ítulo y objetos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6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6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36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6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36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>
  <p:cSld name="Dos objeto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ítulo y objetos">
  <p:cSld name="2_Título y objeto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3"/>
          <p:cNvSpPr/>
          <p:nvPr/>
        </p:nvSpPr>
        <p:spPr>
          <a:xfrm>
            <a:off x="7204422" y="5371562"/>
            <a:ext cx="154401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ISIL. Todos los derechos reservados</a:t>
            </a:r>
            <a:endParaRPr/>
          </a:p>
        </p:txBody>
      </p:sp>
      <p:sp>
        <p:nvSpPr>
          <p:cNvPr id="11" name="Google Shape;11;p33"/>
          <p:cNvSpPr txBox="1"/>
          <p:nvPr/>
        </p:nvSpPr>
        <p:spPr>
          <a:xfrm>
            <a:off x="876300" y="5343295"/>
            <a:ext cx="261001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E" sz="8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GESTIÓN DE LA CREATIVIDAD E INNOVACIÓN  •  SESIÓN 09</a:t>
            </a:r>
            <a:endParaRPr sz="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" name="Google Shape;12;p33"/>
          <p:cNvPicPr preferRelativeResize="0"/>
          <p:nvPr/>
        </p:nvPicPr>
        <p:blipFill rotWithShape="1">
          <a:blip r:embed="rId1">
            <a:alphaModFix amt="20000"/>
          </a:blip>
          <a:srcRect b="0" l="0" r="0" t="0"/>
          <a:stretch/>
        </p:blipFill>
        <p:spPr>
          <a:xfrm>
            <a:off x="506316" y="5349405"/>
            <a:ext cx="369984" cy="20682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11" Type="http://schemas.openxmlformats.org/officeDocument/2006/relationships/image" Target="../media/image5.png"/><Relationship Id="rId10" Type="http://schemas.openxmlformats.org/officeDocument/2006/relationships/image" Target="../media/image4.png"/><Relationship Id="rId12" Type="http://schemas.openxmlformats.org/officeDocument/2006/relationships/image" Target="../media/image2.png"/><Relationship Id="rId9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3.png"/><Relationship Id="rId8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28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5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7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3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Relationship Id="rId4" Type="http://schemas.openxmlformats.org/officeDocument/2006/relationships/image" Target="../media/image44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Relationship Id="rId4" Type="http://schemas.openxmlformats.org/officeDocument/2006/relationships/image" Target="../media/image2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png"/><Relationship Id="rId4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Relationship Id="rId4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trabajardesdecasasi.com/modelo-canvas/" TargetMode="External"/><Relationship Id="rId4" Type="http://schemas.openxmlformats.org/officeDocument/2006/relationships/image" Target="../media/image34.png"/><Relationship Id="rId5" Type="http://schemas.openxmlformats.org/officeDocument/2006/relationships/image" Target="../media/image3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25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jpg"/><Relationship Id="rId4" Type="http://schemas.openxmlformats.org/officeDocument/2006/relationships/image" Target="../media/image3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"/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1"/>
          <p:cNvPicPr preferRelativeResize="0"/>
          <p:nvPr/>
        </p:nvPicPr>
        <p:blipFill rotWithShape="1">
          <a:blip r:embed="rId3">
            <a:alphaModFix/>
          </a:blip>
          <a:srcRect b="0" l="5173" r="5949" t="0"/>
          <a:stretch/>
        </p:blipFill>
        <p:spPr>
          <a:xfrm>
            <a:off x="3743324" y="0"/>
            <a:ext cx="5400675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"/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900">
                <a:solidFill>
                  <a:srgbClr val="6C6D6C"/>
                </a:solidFill>
                <a:latin typeface="Calibri"/>
                <a:ea typeface="Calibri"/>
                <a:cs typeface="Calibri"/>
                <a:sym typeface="Calibri"/>
              </a:rPr>
              <a:t>GESTIÓN DE LA CREATIVIDAD E INNOVACIÓN </a:t>
            </a:r>
            <a:endParaRPr/>
          </a:p>
        </p:txBody>
      </p:sp>
      <p:pic>
        <p:nvPicPr>
          <p:cNvPr id="35" name="Google Shape;35;p1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flipH="1">
            <a:off x="8370768" y="1253708"/>
            <a:ext cx="263082" cy="16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5349175" y="2255651"/>
            <a:ext cx="114521" cy="114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1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flipH="1">
            <a:off x="4531028" y="2668722"/>
            <a:ext cx="272736" cy="173645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"/>
          <p:cNvSpPr/>
          <p:nvPr/>
        </p:nvSpPr>
        <p:spPr>
          <a:xfrm>
            <a:off x="503238" y="2177570"/>
            <a:ext cx="3240086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MODELOS DE </a:t>
            </a:r>
            <a:r>
              <a:rPr b="1" lang="es-PE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NEGOCIO/MODELO CANVAS</a:t>
            </a:r>
            <a:endParaRPr/>
          </a:p>
        </p:txBody>
      </p:sp>
      <p:sp>
        <p:nvSpPr>
          <p:cNvPr id="39" name="Google Shape;39;p1"/>
          <p:cNvSpPr/>
          <p:nvPr/>
        </p:nvSpPr>
        <p:spPr>
          <a:xfrm>
            <a:off x="503237" y="3264201"/>
            <a:ext cx="3104743" cy="7948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BDA5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Modelo de negocios</a:t>
            </a:r>
            <a:endParaRPr/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BDA5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Caso Starbucks</a:t>
            </a:r>
            <a:endParaRPr/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BDA5"/>
              </a:buClr>
              <a:buSzPts val="1200"/>
              <a:buFont typeface="Arial"/>
              <a:buChar char="•"/>
            </a:pPr>
            <a:r>
              <a:rPr lang="es-PE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Modelo Canvas</a:t>
            </a:r>
            <a:endParaRPr/>
          </a:p>
        </p:txBody>
      </p:sp>
      <p:sp>
        <p:nvSpPr>
          <p:cNvPr id="40" name="Google Shape;40;p1"/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000">
                <a:solidFill>
                  <a:srgbClr val="2DBDA5"/>
                </a:solidFill>
                <a:latin typeface="Calibri"/>
                <a:ea typeface="Calibri"/>
                <a:cs typeface="Calibri"/>
                <a:sym typeface="Calibri"/>
              </a:rPr>
              <a:t>SESIÓN 09</a:t>
            </a:r>
            <a:endParaRPr/>
          </a:p>
        </p:txBody>
      </p:sp>
      <p:pic>
        <p:nvPicPr>
          <p:cNvPr id="41" name="Google Shape;41;p1"/>
          <p:cNvPicPr preferRelativeResize="0"/>
          <p:nvPr/>
        </p:nvPicPr>
        <p:blipFill rotWithShape="1">
          <a:blip r:embed="rId6">
            <a:alphaModFix amt="35000"/>
          </a:blip>
          <a:srcRect b="0" l="0" r="0" t="0"/>
          <a:stretch/>
        </p:blipFill>
        <p:spPr>
          <a:xfrm>
            <a:off x="5528054" y="1214576"/>
            <a:ext cx="248554" cy="174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142878" y="2446434"/>
            <a:ext cx="114521" cy="114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7279300" y="947188"/>
            <a:ext cx="76092" cy="76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"/>
          <p:cNvPicPr preferRelativeResize="0"/>
          <p:nvPr/>
        </p:nvPicPr>
        <p:blipFill rotWithShape="1">
          <a:blip r:embed="rId7">
            <a:alphaModFix amt="30000"/>
          </a:blip>
          <a:srcRect b="0" l="0" r="0" t="0"/>
          <a:stretch/>
        </p:blipFill>
        <p:spPr>
          <a:xfrm>
            <a:off x="4498387" y="1372312"/>
            <a:ext cx="610754" cy="610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"/>
          <p:cNvPicPr preferRelativeResize="0"/>
          <p:nvPr/>
        </p:nvPicPr>
        <p:blipFill rotWithShape="1">
          <a:blip r:embed="rId8">
            <a:alphaModFix amt="30000"/>
          </a:blip>
          <a:srcRect b="0" l="0" r="0" t="0"/>
          <a:stretch/>
        </p:blipFill>
        <p:spPr>
          <a:xfrm>
            <a:off x="7391433" y="2889818"/>
            <a:ext cx="470700" cy="4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"/>
          <p:cNvPicPr preferRelativeResize="0"/>
          <p:nvPr/>
        </p:nvPicPr>
        <p:blipFill rotWithShape="1">
          <a:blip r:embed="rId9">
            <a:alphaModFix amt="30000"/>
          </a:blip>
          <a:srcRect b="0" l="0" r="0" t="0"/>
          <a:stretch/>
        </p:blipFill>
        <p:spPr>
          <a:xfrm>
            <a:off x="5216627" y="3042231"/>
            <a:ext cx="494138" cy="494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"/>
          <p:cNvPicPr preferRelativeResize="0"/>
          <p:nvPr/>
        </p:nvPicPr>
        <p:blipFill rotWithShape="1">
          <a:blip r:embed="rId10">
            <a:alphaModFix amt="30000"/>
          </a:blip>
          <a:srcRect b="0" l="0" r="0" t="0"/>
          <a:stretch/>
        </p:blipFill>
        <p:spPr>
          <a:xfrm>
            <a:off x="7546373" y="1214576"/>
            <a:ext cx="689052" cy="689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1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flipH="1">
            <a:off x="7307959" y="2312912"/>
            <a:ext cx="259265" cy="165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1"/>
          <p:cNvPicPr preferRelativeResize="0"/>
          <p:nvPr/>
        </p:nvPicPr>
        <p:blipFill rotWithShape="1">
          <a:blip r:embed="rId11">
            <a:alphaModFix amt="30000"/>
          </a:blip>
          <a:srcRect b="0" l="0" r="0" t="0"/>
          <a:stretch/>
        </p:blipFill>
        <p:spPr>
          <a:xfrm>
            <a:off x="6091328" y="815352"/>
            <a:ext cx="702863" cy="702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11225" y="1896111"/>
            <a:ext cx="166865" cy="170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3673" y="1182908"/>
            <a:ext cx="3134588" cy="4005307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0"/>
          <p:cNvSpPr txBox="1"/>
          <p:nvPr/>
        </p:nvSpPr>
        <p:spPr>
          <a:xfrm>
            <a:off x="503237" y="912813"/>
            <a:ext cx="3701015" cy="30315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CASO STARBUCKS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Calibri"/>
              <a:buNone/>
            </a:pPr>
            <a:r>
              <a:rPr b="1" lang="es-PE" sz="16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CRISIS Y OPORTUNIDAD</a:t>
            </a:r>
            <a:endParaRPr/>
          </a:p>
          <a:p>
            <a:pPr indent="-177800" lvl="0" marL="177800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el 2008 Starbucks se enfrentó a su mayor crisis en 40 años de existencia.</a:t>
            </a:r>
            <a:endParaRPr/>
          </a:p>
          <a:p>
            <a:pPr indent="-76200" lvl="0" marL="177800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Ante esta situación, Howard Schultz fue capaz de dar un giro radical a la estrategia de la compañía reenfocándola en sus principales valores.</a:t>
            </a:r>
            <a:endParaRPr/>
          </a:p>
          <a:p>
            <a:pPr indent="-76200" lvl="0" marL="177800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Todo esto es relatado en el libro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“El desafío Starbucks”</a:t>
            </a:r>
            <a:endParaRPr/>
          </a:p>
        </p:txBody>
      </p:sp>
      <p:sp>
        <p:nvSpPr>
          <p:cNvPr id="160" name="Google Shape;160;p10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CASO STARBUCKS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 txBox="1"/>
          <p:nvPr/>
        </p:nvSpPr>
        <p:spPr>
          <a:xfrm>
            <a:off x="503236" y="912813"/>
            <a:ext cx="3889377" cy="30315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CASO STARBUCKS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Calibri"/>
              <a:buNone/>
            </a:pPr>
            <a:r>
              <a:rPr b="1" lang="es-PE" sz="16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ESTRATEGIAS PARA SALIR DE LA CRISIS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Mejorar el estado de sus establecimientos en EE.UU.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Revitalizar la relación emocional con el cliente. 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Cambios de largo plazo en la base del negocio.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“Necesitábamos redescubrir quienes éramos e imaginar quiénes podíamos ser”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(Howard Schultz).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481013"/>
            <a:ext cx="3924300" cy="47529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1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CASO STARBUCKS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102" r="-101" t="0"/>
          <a:stretch/>
        </p:blipFill>
        <p:spPr>
          <a:xfrm>
            <a:off x="503238" y="1562100"/>
            <a:ext cx="3895719" cy="271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2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13175" r="13174" t="0"/>
          <a:stretch/>
        </p:blipFill>
        <p:spPr>
          <a:xfrm>
            <a:off x="4751388" y="1568532"/>
            <a:ext cx="3924300" cy="270529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2"/>
          <p:cNvSpPr/>
          <p:nvPr/>
        </p:nvSpPr>
        <p:spPr>
          <a:xfrm>
            <a:off x="507697" y="918823"/>
            <a:ext cx="550464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ANTE LA CRISIS, INNOVACIÓN.</a:t>
            </a:r>
            <a:endParaRPr/>
          </a:p>
        </p:txBody>
      </p:sp>
      <p:sp>
        <p:nvSpPr>
          <p:cNvPr id="177" name="Google Shape;177;p12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CASO STARBUCKS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"/>
          <p:cNvSpPr txBox="1"/>
          <p:nvPr/>
        </p:nvSpPr>
        <p:spPr>
          <a:xfrm>
            <a:off x="503237" y="912813"/>
            <a:ext cx="3889376" cy="15542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¿CÓMO SE PUEDEN CREAR MODELOS </a:t>
            </a:r>
            <a:b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NEGOCIO?</a:t>
            </a:r>
            <a:endParaRPr/>
          </a:p>
          <a:p>
            <a:pPr indent="-185738" lvl="0" marL="185738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 modelo de negocios describe los fundamentos de cómo una organización crea, desarrolla y captura valor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Esto es lo que hizo Starbucks.</a:t>
            </a:r>
            <a:endParaRPr/>
          </a:p>
        </p:txBody>
      </p:sp>
      <p:pic>
        <p:nvPicPr>
          <p:cNvPr id="184" name="Google Shape;184;p13"/>
          <p:cNvPicPr preferRelativeResize="0"/>
          <p:nvPr/>
        </p:nvPicPr>
        <p:blipFill rotWithShape="1">
          <a:blip r:embed="rId3">
            <a:alphaModFix/>
          </a:blip>
          <a:srcRect b="0" l="0" r="0" t="14581"/>
          <a:stretch/>
        </p:blipFill>
        <p:spPr>
          <a:xfrm>
            <a:off x="4923050" y="1072403"/>
            <a:ext cx="3619076" cy="416158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3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CASO STARBUCKS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4"/>
          <p:cNvSpPr txBox="1"/>
          <p:nvPr/>
        </p:nvSpPr>
        <p:spPr>
          <a:xfrm>
            <a:off x="1008063" y="3169972"/>
            <a:ext cx="5993558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MODELO CANVAS</a:t>
            </a:r>
            <a:endParaRPr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3" y="2869612"/>
            <a:ext cx="195423" cy="20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15"/>
          <p:cNvPicPr preferRelativeResize="0"/>
          <p:nvPr/>
        </p:nvPicPr>
        <p:blipFill rotWithShape="1">
          <a:blip r:embed="rId3">
            <a:alphaModFix/>
          </a:blip>
          <a:srcRect b="0" l="0" r="0" t="10726"/>
          <a:stretch/>
        </p:blipFill>
        <p:spPr>
          <a:xfrm>
            <a:off x="756709" y="872022"/>
            <a:ext cx="7611366" cy="38221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uevo_canvas.png" id="200" name="Google Shape;200;p15"/>
          <p:cNvPicPr preferRelativeResize="0"/>
          <p:nvPr/>
        </p:nvPicPr>
        <p:blipFill rotWithShape="1">
          <a:blip r:embed="rId4">
            <a:alphaModFix/>
          </a:blip>
          <a:srcRect b="13155" l="0" r="0" t="8498"/>
          <a:stretch/>
        </p:blipFill>
        <p:spPr>
          <a:xfrm>
            <a:off x="1623957" y="1129870"/>
            <a:ext cx="5876871" cy="2822200"/>
          </a:xfrm>
          <a:prstGeom prst="roundRect">
            <a:avLst>
              <a:gd fmla="val 14067" name="adj"/>
            </a:avLst>
          </a:prstGeom>
          <a:noFill/>
          <a:ln>
            <a:noFill/>
          </a:ln>
        </p:spPr>
      </p:pic>
      <p:sp>
        <p:nvSpPr>
          <p:cNvPr id="201" name="Google Shape;201;p15"/>
          <p:cNvSpPr/>
          <p:nvPr/>
        </p:nvSpPr>
        <p:spPr>
          <a:xfrm>
            <a:off x="683568" y="481236"/>
            <a:ext cx="544831" cy="19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VIDEO</a:t>
            </a:r>
            <a:endParaRPr b="1" sz="1600">
              <a:solidFill>
                <a:srgbClr val="00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2" name="Google Shape;202;p15"/>
          <p:cNvGrpSpPr/>
          <p:nvPr/>
        </p:nvGrpSpPr>
        <p:grpSpPr>
          <a:xfrm>
            <a:off x="514858" y="499074"/>
            <a:ext cx="131794" cy="132296"/>
            <a:chOff x="511902" y="912279"/>
            <a:chExt cx="281320" cy="282391"/>
          </a:xfrm>
        </p:grpSpPr>
        <p:sp>
          <p:nvSpPr>
            <p:cNvPr id="203" name="Google Shape;203;p15"/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4" name="Google Shape;204;p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5" name="Google Shape;205;p15"/>
          <p:cNvSpPr txBox="1"/>
          <p:nvPr/>
        </p:nvSpPr>
        <p:spPr>
          <a:xfrm>
            <a:off x="1499337" y="4371232"/>
            <a:ext cx="6001491" cy="453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/>
          </a:p>
          <a:p>
            <a:pPr indent="-9525" lvl="0" marL="222250" marR="0" rtl="0" algn="l">
              <a:spcBef>
                <a:spcPts val="600"/>
              </a:spcBef>
              <a:spcAft>
                <a:spcPts val="0"/>
              </a:spcAft>
              <a:buClr>
                <a:srgbClr val="A5A5A5"/>
              </a:buClr>
              <a:buSzPts val="1050"/>
              <a:buFont typeface="Arial"/>
              <a:buNone/>
            </a:pPr>
            <a:r>
              <a:rPr lang="es-PE" sz="105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https://www.youtube.com/watch?v=i1Le5GYkBT8</a:t>
            </a:r>
            <a:endParaRPr/>
          </a:p>
        </p:txBody>
      </p:sp>
      <p:pic>
        <p:nvPicPr>
          <p:cNvPr id="206" name="Google Shape;206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04950" y="4658654"/>
            <a:ext cx="185286" cy="17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4131" l="0" r="0" t="-2886"/>
          <a:stretch/>
        </p:blipFill>
        <p:spPr>
          <a:xfrm>
            <a:off x="2114999" y="2618341"/>
            <a:ext cx="5801092" cy="2735212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6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/>
          </a:p>
        </p:txBody>
      </p:sp>
      <p:sp>
        <p:nvSpPr>
          <p:cNvPr id="214" name="Google Shape;214;p16"/>
          <p:cNvSpPr txBox="1"/>
          <p:nvPr/>
        </p:nvSpPr>
        <p:spPr>
          <a:xfrm>
            <a:off x="503237" y="912813"/>
            <a:ext cx="7915206" cy="1308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/>
          </a:p>
          <a:p>
            <a:pPr indent="-185738" lvl="0" marL="185738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2008 Alex Osterwalder diseño el Business Model Canvas.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Este formato visualiza el modelo de negocio según </a:t>
            </a:r>
            <a:r>
              <a:rPr i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nueve bloques 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una solo hoja.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Esto permite tener una visión global de la idea de negocios y muestra claramente las interacciones entre los bloques.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"/>
          <p:cNvSpPr/>
          <p:nvPr/>
        </p:nvSpPr>
        <p:spPr>
          <a:xfrm>
            <a:off x="3694287" y="1349022"/>
            <a:ext cx="1789289" cy="2794000"/>
          </a:xfrm>
          <a:prstGeom prst="roundRect">
            <a:avLst>
              <a:gd fmla="val 3297" name="adj"/>
            </a:avLst>
          </a:prstGeom>
          <a:solidFill>
            <a:srgbClr val="E7E7E7"/>
          </a:solidFill>
          <a:ln>
            <a:noFill/>
          </a:ln>
        </p:spPr>
        <p:txBody>
          <a:bodyPr anchorCtr="0" anchor="t" bIns="0" lIns="0" spcFirstLastPara="1" rIns="0" wrap="square" tIns="503975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800" u="none" cap="none" strike="noStrike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PROPUESTA DE VALOR</a:t>
            </a:r>
            <a:endParaRPr/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problemas de tus clientes </a:t>
            </a:r>
            <a:b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estás resolviendo y qué necesidades </a:t>
            </a:r>
            <a:b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estás satisfaciendo?</a:t>
            </a:r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4436531" y="1436688"/>
            <a:ext cx="304800" cy="30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8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2400416" y="1349023"/>
            <a:ext cx="1231995" cy="1394178"/>
          </a:xfrm>
          <a:prstGeom prst="roundRect">
            <a:avLst>
              <a:gd fmla="val 3297" name="adj"/>
            </a:avLst>
          </a:prstGeom>
          <a:solidFill>
            <a:srgbClr val="E7E7E7"/>
          </a:solidFill>
          <a:ln>
            <a:noFill/>
          </a:ln>
        </p:spPr>
        <p:txBody>
          <a:bodyPr anchorCtr="0" anchor="t" bIns="0" lIns="0" spcFirstLastPara="1" rIns="0" wrap="square" tIns="503975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800" u="none" cap="none" strike="noStrike">
                <a:solidFill>
                  <a:srgbClr val="714FA0"/>
                </a:solidFill>
                <a:latin typeface="Calibri"/>
                <a:ea typeface="Calibri"/>
                <a:cs typeface="Calibri"/>
                <a:sym typeface="Calibri"/>
              </a:rPr>
              <a:t>ACTIVIDADES CLAVE</a:t>
            </a:r>
            <a:endParaRPr/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actividades clave hay que desarrollar en su modelo de negocio de qué manera las llevas a cabo?</a:t>
            </a: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2867342" y="1436688"/>
            <a:ext cx="304800" cy="30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800">
                <a:solidFill>
                  <a:srgbClr val="714FA0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1096972" y="1349022"/>
            <a:ext cx="1231995" cy="2794000"/>
          </a:xfrm>
          <a:prstGeom prst="roundRect">
            <a:avLst>
              <a:gd fmla="val 3297" name="adj"/>
            </a:avLst>
          </a:prstGeom>
          <a:solidFill>
            <a:srgbClr val="E7E7E7"/>
          </a:solidFill>
          <a:ln>
            <a:noFill/>
          </a:ln>
        </p:spPr>
        <p:txBody>
          <a:bodyPr anchorCtr="0" anchor="t" bIns="0" lIns="0" spcFirstLastPara="1" rIns="0" wrap="square" tIns="503975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800" u="none" cap="none" strike="noStrike">
                <a:solidFill>
                  <a:srgbClr val="714FA0"/>
                </a:solidFill>
                <a:latin typeface="Calibri"/>
                <a:ea typeface="Calibri"/>
                <a:cs typeface="Calibri"/>
                <a:sym typeface="Calibri"/>
              </a:rPr>
              <a:t>PARTNERS CLAVE</a:t>
            </a:r>
            <a:endParaRPr/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pueden hacer los partners mejor que tu o </a:t>
            </a:r>
            <a:b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 un coste menor y, por </a:t>
            </a:r>
            <a:b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 tanto enriquecer tu modelo de negocio?</a:t>
            </a:r>
            <a:endParaRPr/>
          </a:p>
        </p:txBody>
      </p:sp>
      <p:sp>
        <p:nvSpPr>
          <p:cNvPr id="225" name="Google Shape;225;p17"/>
          <p:cNvSpPr/>
          <p:nvPr/>
        </p:nvSpPr>
        <p:spPr>
          <a:xfrm>
            <a:off x="2395488" y="2801903"/>
            <a:ext cx="1231995" cy="1341120"/>
          </a:xfrm>
          <a:prstGeom prst="roundRect">
            <a:avLst>
              <a:gd fmla="val 3297" name="adj"/>
            </a:avLst>
          </a:prstGeom>
          <a:solidFill>
            <a:srgbClr val="E7E7E7"/>
          </a:solidFill>
          <a:ln>
            <a:noFill/>
          </a:ln>
        </p:spPr>
        <p:txBody>
          <a:bodyPr anchorCtr="0" anchor="t" bIns="0" lIns="0" spcFirstLastPara="1" rIns="0" wrap="square" tIns="503975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800" u="none" cap="none" strike="noStrike">
                <a:solidFill>
                  <a:srgbClr val="714FA0"/>
                </a:solidFill>
                <a:latin typeface="Calibri"/>
                <a:ea typeface="Calibri"/>
                <a:cs typeface="Calibri"/>
                <a:sym typeface="Calibri"/>
              </a:rPr>
              <a:t>RECURSOS CLAVE</a:t>
            </a:r>
            <a:endParaRPr/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recursos clave </a:t>
            </a:r>
            <a:b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requiere tu modelo </a:t>
            </a:r>
            <a:b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negocio?</a:t>
            </a:r>
            <a:endParaRPr/>
          </a:p>
        </p:txBody>
      </p:sp>
      <p:sp>
        <p:nvSpPr>
          <p:cNvPr id="226" name="Google Shape;226;p17"/>
          <p:cNvSpPr/>
          <p:nvPr/>
        </p:nvSpPr>
        <p:spPr>
          <a:xfrm>
            <a:off x="1554336" y="1436688"/>
            <a:ext cx="304800" cy="30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800">
                <a:solidFill>
                  <a:srgbClr val="714FA0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227" name="Google Shape;227;p17"/>
          <p:cNvSpPr/>
          <p:nvPr/>
        </p:nvSpPr>
        <p:spPr>
          <a:xfrm>
            <a:off x="2867342" y="2928938"/>
            <a:ext cx="304800" cy="30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800">
                <a:solidFill>
                  <a:srgbClr val="714FA0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1" sz="1800">
              <a:solidFill>
                <a:srgbClr val="714F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7"/>
          <p:cNvSpPr/>
          <p:nvPr/>
        </p:nvSpPr>
        <p:spPr>
          <a:xfrm>
            <a:off x="5550380" y="1349023"/>
            <a:ext cx="1231995" cy="1394178"/>
          </a:xfrm>
          <a:prstGeom prst="roundRect">
            <a:avLst>
              <a:gd fmla="val 3297" name="adj"/>
            </a:avLst>
          </a:prstGeom>
          <a:solidFill>
            <a:srgbClr val="E7E7E7"/>
          </a:solidFill>
          <a:ln>
            <a:noFill/>
          </a:ln>
        </p:spPr>
        <p:txBody>
          <a:bodyPr anchorCtr="0" anchor="t" bIns="0" lIns="0" spcFirstLastPara="1" rIns="0" wrap="square" tIns="503975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800" u="none" cap="none" strike="noStrike">
                <a:solidFill>
                  <a:srgbClr val="7CAD38"/>
                </a:solidFill>
                <a:latin typeface="Calibri"/>
                <a:ea typeface="Calibri"/>
                <a:cs typeface="Calibri"/>
                <a:sym typeface="Calibri"/>
              </a:rPr>
              <a:t>RELACIONES CON LOS CLIENTES</a:t>
            </a:r>
            <a:endParaRPr/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tipo de relaciones esperan tus clientes </a:t>
            </a:r>
            <a:b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 establezcas y </a:t>
            </a:r>
            <a:b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mantengas con ellos?</a:t>
            </a:r>
            <a:endParaRPr/>
          </a:p>
        </p:txBody>
      </p:sp>
      <p:sp>
        <p:nvSpPr>
          <p:cNvPr id="229" name="Google Shape;229;p17"/>
          <p:cNvSpPr/>
          <p:nvPr/>
        </p:nvSpPr>
        <p:spPr>
          <a:xfrm>
            <a:off x="6017306" y="1436688"/>
            <a:ext cx="304800" cy="30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800">
                <a:solidFill>
                  <a:srgbClr val="8EC64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230" name="Google Shape;230;p17"/>
          <p:cNvSpPr/>
          <p:nvPr/>
        </p:nvSpPr>
        <p:spPr>
          <a:xfrm>
            <a:off x="5545452" y="2801903"/>
            <a:ext cx="1231995" cy="1341120"/>
          </a:xfrm>
          <a:prstGeom prst="roundRect">
            <a:avLst>
              <a:gd fmla="val 3297" name="adj"/>
            </a:avLst>
          </a:prstGeom>
          <a:solidFill>
            <a:srgbClr val="E7E7E7"/>
          </a:solidFill>
          <a:ln>
            <a:noFill/>
          </a:ln>
        </p:spPr>
        <p:txBody>
          <a:bodyPr anchorCtr="0" anchor="t" bIns="0" lIns="0" spcFirstLastPara="1" rIns="0" wrap="square" tIns="396000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800" u="none" cap="none" strike="noStrike">
                <a:solidFill>
                  <a:srgbClr val="8EC640"/>
                </a:solidFill>
                <a:latin typeface="Calibri"/>
                <a:ea typeface="Calibri"/>
                <a:cs typeface="Calibri"/>
                <a:sym typeface="Calibri"/>
              </a:rPr>
              <a:t>CANALES DE COMUNICACIÓN / DISTRIBUCIÓN</a:t>
            </a:r>
            <a:endParaRPr/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¿A través de qué canales/medios contactarás y atenderás a tus clientes?</a:t>
            </a:r>
            <a:endParaRPr/>
          </a:p>
        </p:txBody>
      </p:sp>
      <p:sp>
        <p:nvSpPr>
          <p:cNvPr id="231" name="Google Shape;231;p17"/>
          <p:cNvSpPr/>
          <p:nvPr/>
        </p:nvSpPr>
        <p:spPr>
          <a:xfrm>
            <a:off x="6017306" y="2850530"/>
            <a:ext cx="304800" cy="30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800">
                <a:solidFill>
                  <a:srgbClr val="8EC64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232" name="Google Shape;232;p17"/>
          <p:cNvSpPr/>
          <p:nvPr/>
        </p:nvSpPr>
        <p:spPr>
          <a:xfrm>
            <a:off x="6848896" y="1349022"/>
            <a:ext cx="1231995" cy="2793999"/>
          </a:xfrm>
          <a:prstGeom prst="roundRect">
            <a:avLst>
              <a:gd fmla="val 3297" name="adj"/>
            </a:avLst>
          </a:prstGeom>
          <a:solidFill>
            <a:srgbClr val="E7E7E7"/>
          </a:solidFill>
          <a:ln>
            <a:noFill/>
          </a:ln>
        </p:spPr>
        <p:txBody>
          <a:bodyPr anchorCtr="0" anchor="t" bIns="0" lIns="0" spcFirstLastPara="1" rIns="0" wrap="square" tIns="503975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800" u="none" cap="none" strike="noStrike">
                <a:solidFill>
                  <a:srgbClr val="7CAD38"/>
                </a:solidFill>
                <a:latin typeface="Calibri"/>
                <a:ea typeface="Calibri"/>
                <a:cs typeface="Calibri"/>
                <a:sym typeface="Calibri"/>
              </a:rPr>
              <a:t>SEGMENTOS DE CLIENTES</a:t>
            </a:r>
            <a:endParaRPr b="1" i="0" sz="800" u="none" cap="none" strike="noStrike">
              <a:solidFill>
                <a:srgbClr val="7CAD3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¿Cuáles son las necesidades, problemas, deseos y ambiciones de sus clientes?</a:t>
            </a:r>
            <a:endParaRPr/>
          </a:p>
        </p:txBody>
      </p:sp>
      <p:sp>
        <p:nvSpPr>
          <p:cNvPr id="233" name="Google Shape;233;p17"/>
          <p:cNvSpPr/>
          <p:nvPr/>
        </p:nvSpPr>
        <p:spPr>
          <a:xfrm>
            <a:off x="7315822" y="1436688"/>
            <a:ext cx="304800" cy="30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800">
                <a:solidFill>
                  <a:srgbClr val="8EC64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234" name="Google Shape;234;p17"/>
          <p:cNvSpPr/>
          <p:nvPr/>
        </p:nvSpPr>
        <p:spPr>
          <a:xfrm>
            <a:off x="1096972" y="4201723"/>
            <a:ext cx="3434835" cy="1032265"/>
          </a:xfrm>
          <a:prstGeom prst="roundRect">
            <a:avLst>
              <a:gd fmla="val 3297" name="adj"/>
            </a:avLst>
          </a:prstGeom>
          <a:solidFill>
            <a:srgbClr val="E7E7E7"/>
          </a:solidFill>
          <a:ln>
            <a:noFill/>
          </a:ln>
        </p:spPr>
        <p:txBody>
          <a:bodyPr anchorCtr="0" anchor="t" bIns="0" lIns="0" spcFirstLastPara="1" rIns="0" wrap="square" tIns="503975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800" u="none" cap="none" strike="noStrike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ESTRUCTURA DE COSTES</a:t>
            </a:r>
            <a:endParaRPr/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¿Cuál es la estructura de costes de tu modelo de negocios?</a:t>
            </a:r>
            <a:endParaRPr/>
          </a:p>
        </p:txBody>
      </p:sp>
      <p:sp>
        <p:nvSpPr>
          <p:cNvPr id="235" name="Google Shape;235;p17"/>
          <p:cNvSpPr/>
          <p:nvPr/>
        </p:nvSpPr>
        <p:spPr>
          <a:xfrm>
            <a:off x="2661989" y="4292865"/>
            <a:ext cx="304800" cy="30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80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/>
          </a:p>
        </p:txBody>
      </p:sp>
      <p:sp>
        <p:nvSpPr>
          <p:cNvPr id="236" name="Google Shape;236;p17"/>
          <p:cNvSpPr/>
          <p:nvPr/>
        </p:nvSpPr>
        <p:spPr>
          <a:xfrm>
            <a:off x="4607340" y="4201723"/>
            <a:ext cx="3464718" cy="1032265"/>
          </a:xfrm>
          <a:prstGeom prst="roundRect">
            <a:avLst>
              <a:gd fmla="val 3297" name="adj"/>
            </a:avLst>
          </a:prstGeom>
          <a:solidFill>
            <a:srgbClr val="E7E7E7"/>
          </a:solidFill>
          <a:ln>
            <a:noFill/>
          </a:ln>
        </p:spPr>
        <p:txBody>
          <a:bodyPr anchorCtr="0" anchor="t" bIns="0" lIns="0" spcFirstLastPara="1" rIns="0" wrap="square" tIns="503975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800" u="none" cap="none" strike="noStrike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FLUJO DE INGRESOS</a:t>
            </a:r>
            <a:endParaRPr/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valor están dispuestos a pagar tus clientes por tu solución y </a:t>
            </a:r>
            <a:b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mediante qué formas que pago?</a:t>
            </a:r>
            <a:endParaRPr/>
          </a:p>
        </p:txBody>
      </p:sp>
      <p:sp>
        <p:nvSpPr>
          <p:cNvPr id="237" name="Google Shape;237;p17"/>
          <p:cNvSpPr/>
          <p:nvPr/>
        </p:nvSpPr>
        <p:spPr>
          <a:xfrm>
            <a:off x="6211073" y="4292865"/>
            <a:ext cx="304800" cy="30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80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238" name="Google Shape;238;p17"/>
          <p:cNvSpPr/>
          <p:nvPr/>
        </p:nvSpPr>
        <p:spPr>
          <a:xfrm>
            <a:off x="4099539" y="4332621"/>
            <a:ext cx="961843" cy="318930"/>
          </a:xfrm>
          <a:prstGeom prst="roundRect">
            <a:avLst>
              <a:gd fmla="val 16667" name="adj"/>
            </a:avLst>
          </a:prstGeom>
          <a:solidFill>
            <a:srgbClr val="EE46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¿CUÁNTO?</a:t>
            </a:r>
            <a:endParaRPr/>
          </a:p>
        </p:txBody>
      </p:sp>
      <p:sp>
        <p:nvSpPr>
          <p:cNvPr id="239" name="Google Shape;239;p17"/>
          <p:cNvSpPr/>
          <p:nvPr/>
        </p:nvSpPr>
        <p:spPr>
          <a:xfrm>
            <a:off x="4099539" y="2801903"/>
            <a:ext cx="961843" cy="318930"/>
          </a:xfrm>
          <a:prstGeom prst="roundRect">
            <a:avLst>
              <a:gd fmla="val 16667" name="adj"/>
            </a:avLst>
          </a:prstGeom>
          <a:solidFill>
            <a:srgbClr val="00B1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¿QUÉ?</a:t>
            </a:r>
            <a:endParaRPr/>
          </a:p>
        </p:txBody>
      </p:sp>
      <p:sp>
        <p:nvSpPr>
          <p:cNvPr id="240" name="Google Shape;240;p17"/>
          <p:cNvSpPr/>
          <p:nvPr/>
        </p:nvSpPr>
        <p:spPr>
          <a:xfrm>
            <a:off x="1700146" y="2801903"/>
            <a:ext cx="961843" cy="318930"/>
          </a:xfrm>
          <a:prstGeom prst="roundRect">
            <a:avLst>
              <a:gd fmla="val 16667" name="adj"/>
            </a:avLst>
          </a:prstGeom>
          <a:solidFill>
            <a:srgbClr val="714F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¿CÓMO?</a:t>
            </a:r>
            <a:endParaRPr/>
          </a:p>
        </p:txBody>
      </p:sp>
      <p:sp>
        <p:nvSpPr>
          <p:cNvPr id="241" name="Google Shape;241;p17"/>
          <p:cNvSpPr/>
          <p:nvPr/>
        </p:nvSpPr>
        <p:spPr>
          <a:xfrm>
            <a:off x="6645632" y="2801903"/>
            <a:ext cx="961843" cy="318930"/>
          </a:xfrm>
          <a:prstGeom prst="roundRect">
            <a:avLst>
              <a:gd fmla="val 16667" name="adj"/>
            </a:avLst>
          </a:prstGeom>
          <a:solidFill>
            <a:srgbClr val="8EC6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¿QUIÉN?</a:t>
            </a:r>
            <a:endParaRPr/>
          </a:p>
        </p:txBody>
      </p:sp>
      <p:sp>
        <p:nvSpPr>
          <p:cNvPr id="242" name="Google Shape;242;p17"/>
          <p:cNvSpPr/>
          <p:nvPr/>
        </p:nvSpPr>
        <p:spPr>
          <a:xfrm>
            <a:off x="1084148" y="912813"/>
            <a:ext cx="6987910" cy="377506"/>
          </a:xfrm>
          <a:prstGeom prst="roundRect">
            <a:avLst>
              <a:gd fmla="val 14534" name="adj"/>
            </a:avLst>
          </a:prstGeom>
          <a:solidFill>
            <a:srgbClr val="EE463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1" marL="4763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ANÁLISIS Y GENERACIÓN DE MODELOS DE NEGOCIOS</a:t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17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5555" l="0" r="0" t="-5556"/>
          <a:stretch/>
        </p:blipFill>
        <p:spPr>
          <a:xfrm>
            <a:off x="4948756" y="1019519"/>
            <a:ext cx="3567664" cy="4053583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8"/>
          <p:cNvSpPr txBox="1"/>
          <p:nvPr/>
        </p:nvSpPr>
        <p:spPr>
          <a:xfrm>
            <a:off x="512869" y="922445"/>
            <a:ext cx="3879744" cy="20467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AutoNum type="arabicPeriod"/>
            </a:pPr>
            <a:r>
              <a:rPr b="1" lang="es-PE" sz="16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PROPUESTA DE VALOR</a:t>
            </a:r>
            <a:endParaRPr/>
          </a:p>
          <a:p>
            <a:pPr indent="-177800" lvl="0" marL="403225" marR="0" rtl="0" algn="l">
              <a:spcBef>
                <a:spcPts val="60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oferta es lo que atrae a los clientes; aquello por lo que están dispuestos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pagar. </a:t>
            </a:r>
            <a:endParaRPr/>
          </a:p>
          <a:p>
            <a:pPr indent="-762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presenta como un paquete de productos y servicios y los principales atributos de cada uno.</a:t>
            </a:r>
            <a:endParaRPr/>
          </a:p>
        </p:txBody>
      </p:sp>
      <p:sp>
        <p:nvSpPr>
          <p:cNvPr id="251" name="Google Shape;251;p18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9"/>
          <p:cNvSpPr txBox="1"/>
          <p:nvPr/>
        </p:nvSpPr>
        <p:spPr>
          <a:xfrm>
            <a:off x="508616" y="918192"/>
            <a:ext cx="3889376" cy="2292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rgbClr val="7CAD38"/>
              </a:buClr>
              <a:buSzPts val="1600"/>
              <a:buFont typeface="Arial"/>
              <a:buAutoNum type="arabicPeriod" startAt="2"/>
            </a:pPr>
            <a:r>
              <a:rPr b="1" lang="es-PE" sz="1600">
                <a:solidFill>
                  <a:srgbClr val="7CAD38"/>
                </a:solidFill>
                <a:latin typeface="Calibri"/>
                <a:ea typeface="Calibri"/>
                <a:cs typeface="Calibri"/>
                <a:sym typeface="Calibri"/>
              </a:rPr>
              <a:t>SEGMENTOS DE CLIENTES</a:t>
            </a:r>
            <a:endParaRPr/>
          </a:p>
          <a:p>
            <a:pPr indent="-177800" lvl="0" marL="403225" marR="0" rtl="0" algn="l">
              <a:spcBef>
                <a:spcPts val="600"/>
              </a:spcBef>
              <a:spcAft>
                <a:spcPts val="0"/>
              </a:spcAft>
              <a:buClr>
                <a:srgbClr val="8EC64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este bloque se anotan los diferentes tipos de clientes a los que se dirige </a:t>
            </a:r>
            <a:b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oferta. </a:t>
            </a:r>
            <a:endParaRPr/>
          </a:p>
          <a:p>
            <a:pPr indent="-762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8EC640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8EC64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clasificación se hace con base en diferencias, en necesidades, forma de accederlos, tipo de relación y rentabilidad, entre otros.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490952"/>
            <a:ext cx="3924300" cy="4743036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9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DFA1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"/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 LA SESIÓN</a:t>
            </a:r>
            <a:endParaRPr/>
          </a:p>
        </p:txBody>
      </p:sp>
      <p:pic>
        <p:nvPicPr>
          <p:cNvPr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8619" y="2194222"/>
            <a:ext cx="202176" cy="208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4427" y="946968"/>
            <a:ext cx="2073162" cy="39001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3575304" y="1901484"/>
            <a:ext cx="5100382" cy="3358787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0"/>
          <p:cNvSpPr txBox="1"/>
          <p:nvPr/>
        </p:nvSpPr>
        <p:spPr>
          <a:xfrm>
            <a:off x="512870" y="922445"/>
            <a:ext cx="3693370" cy="2539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rgbClr val="7CAD38"/>
              </a:buClr>
              <a:buSzPts val="1600"/>
              <a:buFont typeface="Arial"/>
              <a:buAutoNum type="arabicPeriod" startAt="3"/>
            </a:pPr>
            <a:r>
              <a:rPr b="1" lang="es-PE" sz="1600">
                <a:solidFill>
                  <a:srgbClr val="7CAD38"/>
                </a:solidFill>
                <a:latin typeface="Calibri"/>
                <a:ea typeface="Calibri"/>
                <a:cs typeface="Calibri"/>
                <a:sym typeface="Calibri"/>
              </a:rPr>
              <a:t>CANALES DE DISTRIBUCIÓN</a:t>
            </a:r>
            <a:endParaRPr/>
          </a:p>
          <a:p>
            <a:pPr indent="-174625" lvl="0" marL="400050" marR="0" rtl="0" algn="l">
              <a:spcBef>
                <a:spcPts val="600"/>
              </a:spcBef>
              <a:spcAft>
                <a:spcPts val="0"/>
              </a:spcAft>
              <a:buClr>
                <a:srgbClr val="8EC64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Aquí hay que identificar los canales a través de los cuales se accede a los clientes para comunicarse con ellos y para ofrecer la propuesta de valor.</a:t>
            </a:r>
            <a:endParaRPr/>
          </a:p>
          <a:p>
            <a:pPr indent="-73025" lvl="0" marL="400050" marR="0" rtl="0" algn="l">
              <a:spcBef>
                <a:spcPts val="0"/>
              </a:spcBef>
              <a:spcAft>
                <a:spcPts val="0"/>
              </a:spcAft>
              <a:buClr>
                <a:srgbClr val="8EC640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4625" lvl="0" marL="400050" marR="0" rtl="0" algn="l">
              <a:spcBef>
                <a:spcPts val="0"/>
              </a:spcBef>
              <a:spcAft>
                <a:spcPts val="0"/>
              </a:spcAft>
              <a:buClr>
                <a:srgbClr val="8EC64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Entre ellos están la fuerza de ventas, los puntos de venta, los afiliados, la publicidad, las reuniones, los sitios web, etc.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0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"/>
          <p:cNvSpPr txBox="1"/>
          <p:nvPr/>
        </p:nvSpPr>
        <p:spPr>
          <a:xfrm>
            <a:off x="512870" y="922445"/>
            <a:ext cx="3635724" cy="18004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rgbClr val="7CAD38"/>
              </a:buClr>
              <a:buSzPts val="1600"/>
              <a:buFont typeface="Arial"/>
              <a:buAutoNum type="arabicPeriod" startAt="4"/>
            </a:pPr>
            <a:r>
              <a:rPr b="1" lang="es-PE" sz="1600">
                <a:solidFill>
                  <a:srgbClr val="7CAD38"/>
                </a:solidFill>
                <a:latin typeface="Calibri"/>
                <a:ea typeface="Calibri"/>
                <a:cs typeface="Calibri"/>
                <a:sym typeface="Calibri"/>
              </a:rPr>
              <a:t>RELACIONES CON LOS CLIENTES</a:t>
            </a:r>
            <a:endParaRPr/>
          </a:p>
          <a:p>
            <a:pPr indent="-177800" lvl="0" marL="403225" marR="0" rtl="0" algn="l">
              <a:spcBef>
                <a:spcPts val="600"/>
              </a:spcBef>
              <a:spcAft>
                <a:spcPts val="0"/>
              </a:spcAft>
              <a:buClr>
                <a:srgbClr val="8EC64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Debe definirse que tipos de relaciones se establecen con cada uno de los segmentos atendidos: personalizadas, masivas, relaciones por medio de los portales web o de voz, automatizados, entre otros.</a:t>
            </a:r>
            <a:endParaRPr/>
          </a:p>
        </p:txBody>
      </p:sp>
      <p:pic>
        <p:nvPicPr>
          <p:cNvPr id="274" name="Google Shape;27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489742"/>
            <a:ext cx="3924300" cy="474424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1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2"/>
          <p:cNvSpPr txBox="1"/>
          <p:nvPr/>
        </p:nvSpPr>
        <p:spPr>
          <a:xfrm>
            <a:off x="512869" y="922445"/>
            <a:ext cx="3879743" cy="20467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rgbClr val="EE4639"/>
              </a:buClr>
              <a:buSzPts val="1600"/>
              <a:buFont typeface="Arial"/>
              <a:buAutoNum type="arabicPeriod" startAt="5"/>
            </a:pPr>
            <a:r>
              <a:rPr b="1" lang="es-PE" sz="160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FUENTES DE INGRESO</a:t>
            </a:r>
            <a:endParaRPr/>
          </a:p>
          <a:p>
            <a:pPr indent="-177800" lvl="0" marL="403225" marR="0" rtl="0" algn="l">
              <a:spcBef>
                <a:spcPts val="600"/>
              </a:spcBef>
              <a:spcAft>
                <a:spcPts val="0"/>
              </a:spcAft>
              <a:buClr>
                <a:srgbClr val="EE4639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Son las fuentes de las cuales se reciben los ingresos por la propuesta de valor que se ofrece. </a:t>
            </a:r>
            <a:endParaRPr/>
          </a:p>
          <a:p>
            <a:pPr indent="-762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EE4639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EE4639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incluyen acá: transacciones, suscripciones, servicios, licenciamiento, alquiler, pauta publicitaria, entre otros.</a:t>
            </a:r>
            <a:endParaRPr/>
          </a:p>
        </p:txBody>
      </p:sp>
      <p:pic>
        <p:nvPicPr>
          <p:cNvPr id="282" name="Google Shape;28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7" y="485220"/>
            <a:ext cx="3924301" cy="4748768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2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142" l="0" r="0" t="-142"/>
          <a:stretch/>
        </p:blipFill>
        <p:spPr>
          <a:xfrm>
            <a:off x="5049740" y="1329806"/>
            <a:ext cx="3365696" cy="3198263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3"/>
          <p:cNvSpPr txBox="1"/>
          <p:nvPr/>
        </p:nvSpPr>
        <p:spPr>
          <a:xfrm>
            <a:off x="512869" y="922445"/>
            <a:ext cx="3879743" cy="20467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AutoNum type="arabicPeriod" startAt="6"/>
            </a:pPr>
            <a:r>
              <a:rPr b="1" lang="es-PE" sz="1600">
                <a:solidFill>
                  <a:srgbClr val="714FA0"/>
                </a:solidFill>
                <a:latin typeface="Calibri"/>
                <a:ea typeface="Calibri"/>
                <a:cs typeface="Calibri"/>
                <a:sym typeface="Calibri"/>
              </a:rPr>
              <a:t>RECURSOS CLAVES</a:t>
            </a:r>
            <a:endParaRPr/>
          </a:p>
          <a:p>
            <a:pPr indent="-177800" lvl="0" marL="403225" marR="0" rtl="0" algn="l">
              <a:spcBef>
                <a:spcPts val="60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Son los recursos que una compañía debe desplegar para hacer que el negocio funcione. Incluye recursos físicos, intelectuales, humanos y financieros. </a:t>
            </a:r>
            <a:endParaRPr/>
          </a:p>
          <a:p>
            <a:pPr indent="-762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Pueden ser propios, alquilados ó adquiridos de sus aliados clave.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3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"/>
          <p:cNvSpPr txBox="1"/>
          <p:nvPr/>
        </p:nvSpPr>
        <p:spPr>
          <a:xfrm>
            <a:off x="512869" y="922445"/>
            <a:ext cx="3879743" cy="20467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AutoNum type="arabicPeriod" startAt="7"/>
            </a:pPr>
            <a:r>
              <a:rPr b="1" lang="es-PE" sz="1600">
                <a:solidFill>
                  <a:srgbClr val="714FA0"/>
                </a:solidFill>
                <a:latin typeface="Calibri"/>
                <a:ea typeface="Calibri"/>
                <a:cs typeface="Calibri"/>
                <a:sym typeface="Calibri"/>
              </a:rPr>
              <a:t>ACTIVIDADES CLAVE</a:t>
            </a:r>
            <a:endParaRPr/>
          </a:p>
          <a:p>
            <a:pPr indent="-177800" lvl="0" marL="403225" marR="0" rtl="0" algn="l">
              <a:spcBef>
                <a:spcPts val="60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Son las principales actividades que deben realizarse mediante la utilización de los recursos clave.</a:t>
            </a:r>
            <a:endParaRPr/>
          </a:p>
          <a:p>
            <a:pPr indent="-762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producir la oferta de valor y para gestionar las relaciones con los clientes y los aliados.</a:t>
            </a:r>
            <a:endParaRPr/>
          </a:p>
        </p:txBody>
      </p:sp>
      <p:pic>
        <p:nvPicPr>
          <p:cNvPr id="298" name="Google Shape;29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491173"/>
            <a:ext cx="3924300" cy="474281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4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5"/>
          <p:cNvSpPr txBox="1"/>
          <p:nvPr/>
        </p:nvSpPr>
        <p:spPr>
          <a:xfrm>
            <a:off x="512869" y="922445"/>
            <a:ext cx="3780835" cy="2785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AutoNum type="arabicPeriod" startAt="8"/>
            </a:pPr>
            <a:r>
              <a:rPr b="1" lang="es-PE" sz="1600">
                <a:solidFill>
                  <a:srgbClr val="714FA0"/>
                </a:solidFill>
                <a:latin typeface="Calibri"/>
                <a:ea typeface="Calibri"/>
                <a:cs typeface="Calibri"/>
                <a:sym typeface="Calibri"/>
              </a:rPr>
              <a:t>SOCIOS CLAVE</a:t>
            </a:r>
            <a:endParaRPr/>
          </a:p>
          <a:p>
            <a:pPr indent="-177800" lvl="0" marL="403225" marR="0" rtl="0" algn="l">
              <a:spcBef>
                <a:spcPts val="60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Está conformada por los aliados y proveedores que deben identificarse y con los que se establecen relaciones. </a:t>
            </a:r>
            <a:endParaRPr/>
          </a:p>
          <a:p>
            <a:pPr indent="-762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403225" marR="0" rtl="0" algn="l">
              <a:spcBef>
                <a:spcPts val="0"/>
              </a:spcBef>
              <a:spcAft>
                <a:spcPts val="0"/>
              </a:spcAft>
              <a:buClr>
                <a:srgbClr val="714FA0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lograr ciclos de innovación más rápidos y exitosos cada vez es más importante apoyarse en recursos y actividades de terceros, con los que se puede lograr construir o complementar la oferta de valor u optimizar costos.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6" name="Google Shape;30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481013"/>
            <a:ext cx="3924300" cy="4752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5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295529831.jpg" id="313" name="Google Shape;313;p26"/>
          <p:cNvPicPr preferRelativeResize="0"/>
          <p:nvPr/>
        </p:nvPicPr>
        <p:blipFill rotWithShape="1">
          <a:blip r:embed="rId3">
            <a:alphaModFix/>
          </a:blip>
          <a:srcRect b="0" l="0" r="9913" t="0"/>
          <a:stretch/>
        </p:blipFill>
        <p:spPr>
          <a:xfrm>
            <a:off x="4696183" y="1235075"/>
            <a:ext cx="3602519" cy="3998913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6"/>
          <p:cNvSpPr txBox="1"/>
          <p:nvPr/>
        </p:nvSpPr>
        <p:spPr>
          <a:xfrm>
            <a:off x="512869" y="922445"/>
            <a:ext cx="3780835" cy="20467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3838" lvl="0" marL="223838" marR="0" rtl="0" algn="l">
              <a:spcBef>
                <a:spcPts val="0"/>
              </a:spcBef>
              <a:spcAft>
                <a:spcPts val="0"/>
              </a:spcAft>
              <a:buClr>
                <a:srgbClr val="EE4639"/>
              </a:buClr>
              <a:buSzPts val="1600"/>
              <a:buFont typeface="Arial"/>
              <a:buAutoNum type="arabicPeriod" startAt="9"/>
            </a:pPr>
            <a:r>
              <a:rPr b="1" lang="es-PE" sz="1600">
                <a:solidFill>
                  <a:srgbClr val="EE4639"/>
                </a:solidFill>
                <a:latin typeface="Calibri"/>
                <a:ea typeface="Calibri"/>
                <a:cs typeface="Calibri"/>
                <a:sym typeface="Calibri"/>
              </a:rPr>
              <a:t>ESTRUCTURA DE COSTOS</a:t>
            </a:r>
            <a:endParaRPr/>
          </a:p>
          <a:p>
            <a:pPr indent="-176213" lvl="0" marL="400050" marR="0" rtl="0" algn="l">
              <a:spcBef>
                <a:spcPts val="600"/>
              </a:spcBef>
              <a:spcAft>
                <a:spcPts val="0"/>
              </a:spcAft>
              <a:buClr>
                <a:srgbClr val="EE4639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Está fundamentada en el listado de los costos más significativos del modelo de negocio.</a:t>
            </a:r>
            <a:endParaRPr/>
          </a:p>
          <a:p>
            <a:pPr indent="-74613" lvl="0" marL="400050" marR="0" rtl="0" algn="l">
              <a:spcBef>
                <a:spcPts val="0"/>
              </a:spcBef>
              <a:spcAft>
                <a:spcPts val="0"/>
              </a:spcAft>
              <a:buClr>
                <a:srgbClr val="EE4639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6213" lvl="0" marL="400050" marR="0" rtl="0" algn="l">
              <a:spcBef>
                <a:spcPts val="0"/>
              </a:spcBef>
              <a:spcAft>
                <a:spcPts val="0"/>
              </a:spcAft>
              <a:buClr>
                <a:srgbClr val="EE4639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Fundamentalmente recursos, actividades y red de aliados así como su relación con los demás bloques.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26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 sz="1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7"/>
          <p:cNvSpPr/>
          <p:nvPr/>
        </p:nvSpPr>
        <p:spPr>
          <a:xfrm>
            <a:off x="4860925" y="912813"/>
            <a:ext cx="4283075" cy="4321175"/>
          </a:xfrm>
          <a:prstGeom prst="rect">
            <a:avLst/>
          </a:prstGeom>
          <a:solidFill>
            <a:srgbClr val="00B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7"/>
          <p:cNvSpPr/>
          <p:nvPr/>
        </p:nvSpPr>
        <p:spPr>
          <a:xfrm>
            <a:off x="683568" y="481236"/>
            <a:ext cx="909992" cy="19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ACTIVIDAD</a:t>
            </a:r>
            <a:endParaRPr b="1" sz="1600">
              <a:solidFill>
                <a:srgbClr val="00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3" name="Google Shape;323;p27"/>
          <p:cNvGrpSpPr/>
          <p:nvPr/>
        </p:nvGrpSpPr>
        <p:grpSpPr>
          <a:xfrm>
            <a:off x="514858" y="499074"/>
            <a:ext cx="131794" cy="132296"/>
            <a:chOff x="511902" y="912279"/>
            <a:chExt cx="281320" cy="282391"/>
          </a:xfrm>
        </p:grpSpPr>
        <p:sp>
          <p:nvSpPr>
            <p:cNvPr id="324" name="Google Shape;324;p27"/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25" name="Google Shape;325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6" name="Google Shape;326;p27"/>
          <p:cNvSpPr/>
          <p:nvPr/>
        </p:nvSpPr>
        <p:spPr>
          <a:xfrm>
            <a:off x="503238" y="912813"/>
            <a:ext cx="4248150" cy="4321175"/>
          </a:xfrm>
          <a:prstGeom prst="rect">
            <a:avLst/>
          </a:prstGeom>
          <a:solidFill>
            <a:srgbClr val="D1EFF4">
              <a:alpha val="4078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7"/>
          <p:cNvSpPr/>
          <p:nvPr/>
        </p:nvSpPr>
        <p:spPr>
          <a:xfrm>
            <a:off x="684213" y="1245204"/>
            <a:ext cx="3887787" cy="38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MODELO CANVAS</a:t>
            </a:r>
            <a:endParaRPr/>
          </a:p>
          <a:p>
            <a:pPr indent="-185738" lvl="0" marL="185738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Diseñar un modelo CANVAS para una pyme.</a:t>
            </a:r>
            <a:b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Pasos:</a:t>
            </a:r>
            <a:endParaRPr/>
          </a:p>
          <a:p>
            <a:pPr indent="-185738" lvl="1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P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Elegir una pyme existente</a:t>
            </a:r>
            <a:endParaRPr/>
          </a:p>
          <a:p>
            <a:pPr indent="-185738" lvl="1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P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Diseñar el modelo CANVAS para esa pyme</a:t>
            </a:r>
            <a:endParaRPr/>
          </a:p>
          <a:p>
            <a:pPr indent="-185738" lvl="1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P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Exponer el modelo elaborado</a:t>
            </a:r>
            <a:endParaRPr/>
          </a:p>
          <a:p>
            <a:pPr indent="-96838" lvl="1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Conformar grupos de 4 o 5 integrantes</a:t>
            </a:r>
            <a:endParaRPr/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Duración: </a:t>
            </a: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 minutos para el “desarrollo”</a:t>
            </a:r>
            <a:endParaRPr/>
          </a:p>
          <a:p>
            <a:pPr indent="-184150" lvl="0" marL="1841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Criterios de evaluación: </a:t>
            </a:r>
            <a:endParaRPr/>
          </a:p>
          <a:p>
            <a:pPr indent="-173038" lvl="1" marL="3571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P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Aplicación del Modelo CANVAS según lo explicado en clase.</a:t>
            </a:r>
            <a:endParaRPr/>
          </a:p>
          <a:p>
            <a:pPr indent="-173038" lvl="1" marL="35718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P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Correspondencia de la infomación en cada uno de los nueve bloques</a:t>
            </a:r>
            <a:endParaRPr/>
          </a:p>
          <a:p>
            <a:pPr indent="-184150" lvl="1" marL="64236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8" name="Google Shape;328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88619" y="1278579"/>
            <a:ext cx="3027686" cy="3589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54E9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4" name="Google Shape;334;p28"/>
          <p:cNvGrpSpPr/>
          <p:nvPr/>
        </p:nvGrpSpPr>
        <p:grpSpPr>
          <a:xfrm>
            <a:off x="2506315" y="2194222"/>
            <a:ext cx="4581728" cy="1326557"/>
            <a:chOff x="2403187" y="2211377"/>
            <a:chExt cx="4581728" cy="1326557"/>
          </a:xfrm>
        </p:grpSpPr>
        <p:sp>
          <p:nvSpPr>
            <p:cNvPr id="335" name="Google Shape;335;p28"/>
            <p:cNvSpPr txBox="1"/>
            <p:nvPr/>
          </p:nvSpPr>
          <p:spPr>
            <a:xfrm>
              <a:off x="2403187" y="2540738"/>
              <a:ext cx="4581728" cy="9971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PE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CONCLUSIONES</a:t>
              </a:r>
              <a:br>
                <a:rPr lang="es-PE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1" lang="es-PE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MÁS REFERENCIAS</a:t>
              </a:r>
              <a:endParaRPr/>
            </a:p>
          </p:txBody>
        </p:sp>
        <p:pic>
          <p:nvPicPr>
            <p:cNvPr id="336" name="Google Shape;336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25491" y="2211377"/>
              <a:ext cx="202176" cy="2082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7" name="Google Shape;33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253" y="946969"/>
            <a:ext cx="2072214" cy="3898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9"/>
          <p:cNvSpPr txBox="1"/>
          <p:nvPr/>
        </p:nvSpPr>
        <p:spPr>
          <a:xfrm>
            <a:off x="1279547" y="912813"/>
            <a:ext cx="5221006" cy="34470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 modelo de negocios es el mecanismo por el cual un negocio trata </a:t>
            </a:r>
            <a:b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generar ingresos y beneficios.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el 2008 Starbucks se enfrentó a la mayor crisis de su historia; se concentraron en: mejorar el estado de sus locales, revitalizar la relación emocional con el cliente, aplicar cambios de largo plazo en la base </a:t>
            </a:r>
            <a:b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del negocio.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Podemos diseñar nuevos modelos de negocio usando el modelo Canvas.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Este modelo creado por Alex Osterwald nos permite visualizar el modelo de negocio según nueve bloques en una solo hoja.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Estos nueve bloques son: Propuesta de valor, Segmentos de clientes, Canales de distribución, Relaciones con los clientes, Fuentes de ingreso, Recursos clave, Actividades clave, Socios clave y Estructura de costos.</a:t>
            </a:r>
            <a:endParaRPr/>
          </a:p>
        </p:txBody>
      </p:sp>
      <p:pic>
        <p:nvPicPr>
          <p:cNvPr id="345" name="Google Shape;34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954885"/>
            <a:ext cx="114138" cy="117546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9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7" name="Google Shape;347;p29"/>
          <p:cNvPicPr preferRelativeResize="0"/>
          <p:nvPr/>
        </p:nvPicPr>
        <p:blipFill rotWithShape="1">
          <a:blip r:embed="rId4">
            <a:alphaModFix amt="42000"/>
          </a:blip>
          <a:srcRect b="0" l="0" r="0" t="0"/>
          <a:stretch/>
        </p:blipFill>
        <p:spPr>
          <a:xfrm>
            <a:off x="6984999" y="3048772"/>
            <a:ext cx="1690689" cy="2185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1617575"/>
            <a:ext cx="114138" cy="11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2670747"/>
            <a:ext cx="114138" cy="11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3091885"/>
            <a:ext cx="114138" cy="11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60" y="3734679"/>
            <a:ext cx="114138" cy="117546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29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CONCLUSIONES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/>
          <p:nvPr/>
        </p:nvSpPr>
        <p:spPr>
          <a:xfrm>
            <a:off x="6918960" y="5364480"/>
            <a:ext cx="2133600" cy="22445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3"/>
          <p:cNvSpPr txBox="1"/>
          <p:nvPr/>
        </p:nvSpPr>
        <p:spPr>
          <a:xfrm>
            <a:off x="1282298" y="918372"/>
            <a:ext cx="5521727" cy="21544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4763" lvl="0" marL="79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esta sesión conoceremos:</a:t>
            </a:r>
            <a:endParaRPr/>
          </a:p>
          <a:p>
            <a:pPr indent="4763" lvl="0" marL="79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763" lvl="0" marL="79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Qué es un modelo de negocio. </a:t>
            </a:r>
            <a:endParaRPr/>
          </a:p>
          <a:p>
            <a:pPr indent="4763" lvl="0" marL="79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763" lvl="0" marL="79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caso Starbucks y sus claves de éxito.</a:t>
            </a:r>
            <a:endParaRPr/>
          </a:p>
          <a:p>
            <a:pPr indent="4763" lvl="0" marL="79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763" lvl="0" marL="79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modelo Canvas.</a:t>
            </a:r>
            <a:endParaRPr/>
          </a:p>
          <a:p>
            <a:pPr indent="4763" lvl="0" marL="79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763" lvl="0" marL="79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Aprenderemos el uso del modelo Canvas para crear nuevos modelos de negocio o potenciar el que ya tenemos.</a:t>
            </a:r>
            <a:endParaRPr/>
          </a:p>
        </p:txBody>
      </p:sp>
      <p:sp>
        <p:nvSpPr>
          <p:cNvPr id="66" name="Google Shape;66;p3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3"/>
          <p:cNvPicPr preferRelativeResize="0"/>
          <p:nvPr/>
        </p:nvPicPr>
        <p:blipFill rotWithShape="1">
          <a:blip r:embed="rId3">
            <a:alphaModFix amt="42000"/>
          </a:blip>
          <a:srcRect b="0" l="0" r="0" t="0"/>
          <a:stretch/>
        </p:blipFill>
        <p:spPr>
          <a:xfrm>
            <a:off x="6986660" y="3050921"/>
            <a:ext cx="1689027" cy="2183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8063" y="1389860"/>
            <a:ext cx="118814" cy="121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8063" y="1820789"/>
            <a:ext cx="118814" cy="121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8063" y="2676747"/>
            <a:ext cx="118814" cy="121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8063" y="2246745"/>
            <a:ext cx="118814" cy="12136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OBJETIVOS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0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DCB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30"/>
          <p:cNvSpPr txBox="1"/>
          <p:nvPr/>
        </p:nvSpPr>
        <p:spPr>
          <a:xfrm>
            <a:off x="2519363" y="2540738"/>
            <a:ext cx="4581728" cy="9971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BIBLIOGRAFÍA</a:t>
            </a:r>
            <a:br>
              <a:rPr lang="es-PE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MÁS REFERENCIAS</a:t>
            </a:r>
            <a:endParaRPr/>
          </a:p>
        </p:txBody>
      </p:sp>
      <p:pic>
        <p:nvPicPr>
          <p:cNvPr id="359" name="Google Shape;35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8619" y="2194222"/>
            <a:ext cx="202176" cy="208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946970"/>
            <a:ext cx="2072061" cy="3898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1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1"/>
          <p:cNvSpPr txBox="1"/>
          <p:nvPr/>
        </p:nvSpPr>
        <p:spPr>
          <a:xfrm>
            <a:off x="1279008" y="917823"/>
            <a:ext cx="5453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11"/>
              <a:buFont typeface="Calibri"/>
              <a:buNone/>
            </a:pPr>
            <a:r>
              <a:rPr lang="es-PE" sz="1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http://trabajardesdecasasi.com/modelo-canvas/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11"/>
              <a:buFont typeface="Calibri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11"/>
              <a:buFont typeface="Calibri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11"/>
              <a:buFont typeface="Calibri"/>
              <a:buNone/>
            </a:pPr>
            <a:r>
              <a:rPr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www.Wikipedia.com</a:t>
            </a:r>
            <a:endParaRPr/>
          </a:p>
        </p:txBody>
      </p:sp>
      <p:pic>
        <p:nvPicPr>
          <p:cNvPr id="367" name="Google Shape;367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8064" y="976752"/>
            <a:ext cx="103867" cy="106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8064" y="1627666"/>
            <a:ext cx="103867" cy="106967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1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0" name="Google Shape;370;p31"/>
          <p:cNvPicPr preferRelativeResize="0"/>
          <p:nvPr/>
        </p:nvPicPr>
        <p:blipFill rotWithShape="1">
          <a:blip r:embed="rId5">
            <a:alphaModFix amt="42000"/>
          </a:blip>
          <a:srcRect b="0" l="0" r="0" t="0"/>
          <a:stretch/>
        </p:blipFill>
        <p:spPr>
          <a:xfrm>
            <a:off x="6985000" y="3036889"/>
            <a:ext cx="1690688" cy="2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31"/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BIBLIOGRAFÍA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7" name="Google Shape;37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24199" y="2666298"/>
            <a:ext cx="1295601" cy="386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1008063" y="3169972"/>
            <a:ext cx="5993558" cy="6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MODELO </a:t>
            </a:r>
            <a:b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 NEGOCIOS</a:t>
            </a:r>
            <a:endParaRPr/>
          </a:p>
        </p:txBody>
      </p:sp>
      <p:pic>
        <p:nvPicPr>
          <p:cNvPr id="81" name="Google Shape;8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3" y="2869612"/>
            <a:ext cx="195423" cy="20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"/>
          <p:cNvSpPr txBox="1"/>
          <p:nvPr/>
        </p:nvSpPr>
        <p:spPr>
          <a:xfrm>
            <a:off x="3016987" y="2053817"/>
            <a:ext cx="5174906" cy="13295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¿QUÉ ES UN </a:t>
            </a:r>
            <a:br>
              <a:rPr b="1" lang="es-PE" sz="3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3200">
                <a:solidFill>
                  <a:srgbClr val="8EC640"/>
                </a:solidFill>
                <a:latin typeface="Arial"/>
                <a:ea typeface="Arial"/>
                <a:cs typeface="Arial"/>
                <a:sym typeface="Arial"/>
              </a:rPr>
              <a:t>MODELO </a:t>
            </a:r>
            <a:br>
              <a:rPr b="1" lang="es-PE" sz="3200">
                <a:solidFill>
                  <a:srgbClr val="8EC64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PE" sz="3200">
                <a:solidFill>
                  <a:srgbClr val="8EC640"/>
                </a:solidFill>
                <a:latin typeface="Arial"/>
                <a:ea typeface="Arial"/>
                <a:cs typeface="Arial"/>
                <a:sym typeface="Arial"/>
              </a:rPr>
              <a:t>DE NEGOCIOS?</a:t>
            </a:r>
            <a:endParaRPr/>
          </a:p>
        </p:txBody>
      </p:sp>
      <p:pic>
        <p:nvPicPr>
          <p:cNvPr id="88" name="Google Shape;8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763" y="1869981"/>
            <a:ext cx="1222115" cy="120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MODELO DE NEGOCIO</a:t>
            </a:r>
            <a:endParaRPr/>
          </a:p>
        </p:txBody>
      </p:sp>
      <p:sp>
        <p:nvSpPr>
          <p:cNvPr id="95" name="Google Shape;95;p6"/>
          <p:cNvSpPr txBox="1"/>
          <p:nvPr/>
        </p:nvSpPr>
        <p:spPr>
          <a:xfrm>
            <a:off x="503237" y="912813"/>
            <a:ext cx="3493728" cy="1723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 el </a:t>
            </a: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mecanismo por el cual un negocio trata de generar ingresos y beneficios</a:t>
            </a: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-76200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8573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 un resumen de cómo una compañía planifica servir a sus clientes. Implica tanto el concepto de estrategia como el de implementación.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388" y="0"/>
            <a:ext cx="4392612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7"/>
          <p:cNvSpPr txBox="1"/>
          <p:nvPr/>
        </p:nvSpPr>
        <p:spPr>
          <a:xfrm>
            <a:off x="1008063" y="3169972"/>
            <a:ext cx="5993558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CASO STARBUCKS</a:t>
            </a:r>
            <a:endParaRPr/>
          </a:p>
        </p:txBody>
      </p:sp>
      <p:pic>
        <p:nvPicPr>
          <p:cNvPr id="104" name="Google Shape;10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063" y="2869612"/>
            <a:ext cx="195423" cy="20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8"/>
          <p:cNvPicPr preferRelativeResize="0"/>
          <p:nvPr/>
        </p:nvPicPr>
        <p:blipFill rotWithShape="1">
          <a:blip r:embed="rId3">
            <a:alphaModFix/>
          </a:blip>
          <a:srcRect b="0" l="0" r="0" t="10726"/>
          <a:stretch/>
        </p:blipFill>
        <p:spPr>
          <a:xfrm>
            <a:off x="766317" y="872022"/>
            <a:ext cx="7611366" cy="3822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8"/>
          <p:cNvPicPr preferRelativeResize="0"/>
          <p:nvPr/>
        </p:nvPicPr>
        <p:blipFill rotWithShape="1">
          <a:blip r:embed="rId4">
            <a:alphaModFix/>
          </a:blip>
          <a:srcRect b="3654" l="0" r="0" t="10972"/>
          <a:stretch/>
        </p:blipFill>
        <p:spPr>
          <a:xfrm>
            <a:off x="1623957" y="1129869"/>
            <a:ext cx="5876871" cy="2822200"/>
          </a:xfrm>
          <a:prstGeom prst="roundRect">
            <a:avLst>
              <a:gd fmla="val 14805" name="adj"/>
            </a:avLst>
          </a:prstGeom>
          <a:noFill/>
          <a:ln>
            <a:noFill/>
          </a:ln>
        </p:spPr>
      </p:pic>
      <p:sp>
        <p:nvSpPr>
          <p:cNvPr id="112" name="Google Shape;112;p8"/>
          <p:cNvSpPr/>
          <p:nvPr/>
        </p:nvSpPr>
        <p:spPr>
          <a:xfrm>
            <a:off x="683568" y="481236"/>
            <a:ext cx="544831" cy="19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VIDEO</a:t>
            </a:r>
            <a:endParaRPr b="1" sz="1600">
              <a:solidFill>
                <a:srgbClr val="00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" name="Google Shape;113;p8"/>
          <p:cNvGrpSpPr/>
          <p:nvPr/>
        </p:nvGrpSpPr>
        <p:grpSpPr>
          <a:xfrm>
            <a:off x="514858" y="499074"/>
            <a:ext cx="131794" cy="132296"/>
            <a:chOff x="511902" y="912279"/>
            <a:chExt cx="281320" cy="282391"/>
          </a:xfrm>
        </p:grpSpPr>
        <p:sp>
          <p:nvSpPr>
            <p:cNvPr id="114" name="Google Shape;114;p8"/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5" name="Google Shape;115;p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8"/>
          <p:cNvSpPr txBox="1"/>
          <p:nvPr/>
        </p:nvSpPr>
        <p:spPr>
          <a:xfrm>
            <a:off x="1499337" y="4371232"/>
            <a:ext cx="6001491" cy="453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CASO STARBUCKS</a:t>
            </a:r>
            <a:endParaRPr/>
          </a:p>
          <a:p>
            <a:pPr indent="0" lvl="0" marL="22860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-PE" sz="105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https://www.youtube.com/watch?v=WrdrewRGEz8</a:t>
            </a:r>
            <a:endParaRPr/>
          </a:p>
        </p:txBody>
      </p:sp>
      <p:pic>
        <p:nvPicPr>
          <p:cNvPr id="117" name="Google Shape;117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04950" y="4658654"/>
            <a:ext cx="185286" cy="17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6734" y="675165"/>
            <a:ext cx="3838954" cy="290100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9"/>
          <p:cNvSpPr/>
          <p:nvPr/>
        </p:nvSpPr>
        <p:spPr>
          <a:xfrm>
            <a:off x="503237" y="361447"/>
            <a:ext cx="2503979" cy="1538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s-PE" sz="1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CASO STARBUCKS</a:t>
            </a: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1258279" y="2269401"/>
            <a:ext cx="306969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Conexión emocional con los clientes.</a:t>
            </a: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483803" y="2207845"/>
            <a:ext cx="40081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400">
                <a:solidFill>
                  <a:srgbClr val="01B1C3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 b="1" sz="2400">
              <a:solidFill>
                <a:srgbClr val="01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7" name="Google Shape;127;p9"/>
          <p:cNvCxnSpPr>
            <a:endCxn id="128" idx="0"/>
          </p:cNvCxnSpPr>
          <p:nvPr/>
        </p:nvCxnSpPr>
        <p:spPr>
          <a:xfrm>
            <a:off x="1039828" y="2307510"/>
            <a:ext cx="0" cy="2000100"/>
          </a:xfrm>
          <a:prstGeom prst="straightConnector1">
            <a:avLst/>
          </a:prstGeom>
          <a:noFill/>
          <a:ln cap="flat" cmpd="sng" w="12700">
            <a:solidFill>
              <a:srgbClr val="01B1C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9" name="Google Shape;129;p9"/>
          <p:cNvGrpSpPr/>
          <p:nvPr/>
        </p:nvGrpSpPr>
        <p:grpSpPr>
          <a:xfrm>
            <a:off x="969432" y="2322382"/>
            <a:ext cx="140792" cy="140258"/>
            <a:chOff x="3427964" y="2244682"/>
            <a:chExt cx="225891" cy="225034"/>
          </a:xfrm>
        </p:grpSpPr>
        <p:sp>
          <p:nvSpPr>
            <p:cNvPr id="130" name="Google Shape;130;p9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rgbClr val="01B1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01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" name="Google Shape;132;p9"/>
          <p:cNvSpPr/>
          <p:nvPr/>
        </p:nvSpPr>
        <p:spPr>
          <a:xfrm>
            <a:off x="1258279" y="2765708"/>
            <a:ext cx="306969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Productos personalizados. </a:t>
            </a: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483803" y="2704152"/>
            <a:ext cx="40081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400">
                <a:solidFill>
                  <a:srgbClr val="01B1C3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b="1" sz="2400">
              <a:solidFill>
                <a:srgbClr val="01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" name="Google Shape;134;p9"/>
          <p:cNvGrpSpPr/>
          <p:nvPr/>
        </p:nvGrpSpPr>
        <p:grpSpPr>
          <a:xfrm>
            <a:off x="969432" y="2818689"/>
            <a:ext cx="140792" cy="140258"/>
            <a:chOff x="3427964" y="2244682"/>
            <a:chExt cx="225891" cy="225034"/>
          </a:xfrm>
        </p:grpSpPr>
        <p:sp>
          <p:nvSpPr>
            <p:cNvPr id="135" name="Google Shape;135;p9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rgbClr val="01B1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01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9"/>
          <p:cNvSpPr/>
          <p:nvPr/>
        </p:nvSpPr>
        <p:spPr>
          <a:xfrm>
            <a:off x="1258279" y="3262015"/>
            <a:ext cx="306969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Inversión en los empleados.</a:t>
            </a: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483803" y="3200459"/>
            <a:ext cx="40081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400">
                <a:solidFill>
                  <a:srgbClr val="01B1C3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b="1" sz="2400">
              <a:solidFill>
                <a:srgbClr val="01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9" name="Google Shape;139;p9"/>
          <p:cNvGrpSpPr/>
          <p:nvPr/>
        </p:nvGrpSpPr>
        <p:grpSpPr>
          <a:xfrm>
            <a:off x="969432" y="3314996"/>
            <a:ext cx="140792" cy="140258"/>
            <a:chOff x="3427964" y="2244682"/>
            <a:chExt cx="225891" cy="225034"/>
          </a:xfrm>
        </p:grpSpPr>
        <p:sp>
          <p:nvSpPr>
            <p:cNvPr id="140" name="Google Shape;140;p9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rgbClr val="01B1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01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" name="Google Shape;142;p9"/>
          <p:cNvSpPr/>
          <p:nvPr/>
        </p:nvSpPr>
        <p:spPr>
          <a:xfrm>
            <a:off x="1258279" y="3758322"/>
            <a:ext cx="306969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Compromiso social.</a:t>
            </a:r>
            <a:endParaRPr/>
          </a:p>
        </p:txBody>
      </p:sp>
      <p:sp>
        <p:nvSpPr>
          <p:cNvPr id="143" name="Google Shape;143;p9"/>
          <p:cNvSpPr/>
          <p:nvPr/>
        </p:nvSpPr>
        <p:spPr>
          <a:xfrm>
            <a:off x="483803" y="3696766"/>
            <a:ext cx="40081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400">
                <a:solidFill>
                  <a:srgbClr val="01B1C3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b="1" sz="2400">
              <a:solidFill>
                <a:srgbClr val="01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4" name="Google Shape;144;p9"/>
          <p:cNvGrpSpPr/>
          <p:nvPr/>
        </p:nvGrpSpPr>
        <p:grpSpPr>
          <a:xfrm>
            <a:off x="969432" y="3811303"/>
            <a:ext cx="140792" cy="140258"/>
            <a:chOff x="3427964" y="2244682"/>
            <a:chExt cx="225891" cy="225034"/>
          </a:xfrm>
        </p:grpSpPr>
        <p:sp>
          <p:nvSpPr>
            <p:cNvPr id="145" name="Google Shape;145;p9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rgbClr val="01B1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01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" name="Google Shape;147;p9"/>
          <p:cNvSpPr/>
          <p:nvPr/>
        </p:nvSpPr>
        <p:spPr>
          <a:xfrm>
            <a:off x="1258279" y="4254629"/>
            <a:ext cx="306969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Visión de futuro.</a:t>
            </a:r>
            <a:endParaRPr/>
          </a:p>
        </p:txBody>
      </p:sp>
      <p:sp>
        <p:nvSpPr>
          <p:cNvPr id="148" name="Google Shape;148;p9"/>
          <p:cNvSpPr/>
          <p:nvPr/>
        </p:nvSpPr>
        <p:spPr>
          <a:xfrm>
            <a:off x="483803" y="4193073"/>
            <a:ext cx="40081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400">
                <a:solidFill>
                  <a:srgbClr val="01B1C3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 b="1" sz="2400">
              <a:solidFill>
                <a:srgbClr val="01B1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9" name="Google Shape;149;p9"/>
          <p:cNvGrpSpPr/>
          <p:nvPr/>
        </p:nvGrpSpPr>
        <p:grpSpPr>
          <a:xfrm>
            <a:off x="969432" y="4307610"/>
            <a:ext cx="140792" cy="140258"/>
            <a:chOff x="3427964" y="2244682"/>
            <a:chExt cx="225891" cy="225034"/>
          </a:xfrm>
        </p:grpSpPr>
        <p:sp>
          <p:nvSpPr>
            <p:cNvPr id="128" name="Google Shape;128;p9"/>
            <p:cNvSpPr/>
            <p:nvPr/>
          </p:nvSpPr>
          <p:spPr>
            <a:xfrm>
              <a:off x="3427964" y="2244682"/>
              <a:ext cx="225891" cy="225034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rgbClr val="01B1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3482167" y="2298680"/>
              <a:ext cx="117483" cy="117037"/>
            </a:xfrm>
            <a:prstGeom prst="ellipse">
              <a:avLst/>
            </a:prstGeom>
            <a:solidFill>
              <a:srgbClr val="01B1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1" name="Google Shape;15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4751388" y="0"/>
            <a:ext cx="4392612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9"/>
          <p:cNvSpPr txBox="1"/>
          <p:nvPr/>
        </p:nvSpPr>
        <p:spPr>
          <a:xfrm>
            <a:off x="503237" y="912813"/>
            <a:ext cx="3263694" cy="1061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1"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CASO STARBUCKS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Calibri"/>
              <a:buNone/>
            </a:pPr>
            <a:r>
              <a:rPr b="1" lang="es-PE" sz="1600">
                <a:solidFill>
                  <a:srgbClr val="00B1C3"/>
                </a:solidFill>
                <a:latin typeface="Calibri"/>
                <a:ea typeface="Calibri"/>
                <a:cs typeface="Calibri"/>
                <a:sym typeface="Calibri"/>
              </a:rPr>
              <a:t>CLAVES DE ÉXITO</a:t>
            </a:r>
            <a:endParaRPr/>
          </a:p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Clr>
                <a:srgbClr val="00B1C3"/>
              </a:buClr>
              <a:buSzPts val="1600"/>
              <a:buFont typeface="Arial"/>
              <a:buChar char="•"/>
            </a:pPr>
            <a:r>
              <a:rPr lang="es-P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Estas son algunas claves del éxito de la compañía: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Diseño predeterminado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2006-06-01T21:36:52Z</dcterms:created>
  <dc:creator>Isil</dc:creator>
</cp:coreProperties>
</file>